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60" r:id="rId4"/>
    <p:sldId id="266" r:id="rId5"/>
    <p:sldId id="284" r:id="rId6"/>
    <p:sldId id="259" r:id="rId7"/>
    <p:sldId id="268" r:id="rId8"/>
    <p:sldId id="282" r:id="rId9"/>
    <p:sldId id="28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CC0099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B8632-B1F2-4AB4-BAD9-A237AAB788F9}" type="datetimeFigureOut">
              <a:rPr lang="en-IN" smtClean="0"/>
              <a:pPr/>
              <a:t>01-03-2025</a:t>
            </a:fld>
            <a:endParaRPr lang="en-IN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1C72200-A982-4222-8019-39C0A1B02952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7" name="Rectangle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B8632-B1F2-4AB4-BAD9-A237AAB788F9}" type="datetimeFigureOut">
              <a:rPr lang="en-IN" smtClean="0"/>
              <a:pPr/>
              <a:t>01-03-2025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2200-A982-4222-8019-39C0A1B02952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B8632-B1F2-4AB4-BAD9-A237AAB788F9}" type="datetimeFigureOut">
              <a:rPr lang="en-IN" smtClean="0"/>
              <a:pPr/>
              <a:t>01-03-2025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2200-A982-4222-8019-39C0A1B02952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B8632-B1F2-4AB4-BAD9-A237AAB788F9}" type="datetimeFigureOut">
              <a:rPr lang="en-IN" smtClean="0"/>
              <a:pPr/>
              <a:t>01-03-2025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2200-A982-4222-8019-39C0A1B02952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B8632-B1F2-4AB4-BAD9-A237AAB788F9}" type="datetimeFigureOut">
              <a:rPr lang="en-IN" smtClean="0"/>
              <a:pPr/>
              <a:t>01-03-2025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7" name="Rectangle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A1C72200-A982-4222-8019-39C0A1B02952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B8632-B1F2-4AB4-BAD9-A237AAB788F9}" type="datetimeFigureOut">
              <a:rPr lang="en-IN" smtClean="0"/>
              <a:pPr/>
              <a:t>01-03-2025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2200-A982-4222-8019-39C0A1B02952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B8632-B1F2-4AB4-BAD9-A237AAB788F9}" type="datetimeFigureOut">
              <a:rPr lang="en-IN" smtClean="0"/>
              <a:pPr/>
              <a:t>01-03-2025</a:t>
            </a:fld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2200-A982-4222-8019-39C0A1B02952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B8632-B1F2-4AB4-BAD9-A237AAB788F9}" type="datetimeFigureOut">
              <a:rPr lang="en-IN" smtClean="0"/>
              <a:pPr/>
              <a:t>01-03-2025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2200-A982-4222-8019-39C0A1B02952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B8632-B1F2-4AB4-BAD9-A237AAB788F9}" type="datetimeFigureOut">
              <a:rPr lang="en-IN" smtClean="0"/>
              <a:pPr/>
              <a:t>01-03-2025</a:t>
            </a:fld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2200-A982-4222-8019-39C0A1B02952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B8632-B1F2-4AB4-BAD9-A237AAB788F9}" type="datetimeFigureOut">
              <a:rPr lang="en-IN" smtClean="0"/>
              <a:pPr/>
              <a:t>01-03-2025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72200-A982-4222-8019-39C0A1B02952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B8632-B1F2-4AB4-BAD9-A237AAB788F9}" type="datetimeFigureOut">
              <a:rPr lang="en-IN" smtClean="0"/>
              <a:pPr/>
              <a:t>01-03-2025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A1C72200-A982-4222-8019-39C0A1B02952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11" name="Rectangle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ABB8632-B1F2-4AB4-BAD9-A237AAB788F9}" type="datetimeFigureOut">
              <a:rPr lang="en-IN" smtClean="0"/>
              <a:pPr/>
              <a:t>01-03-2025</a:t>
            </a:fld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1C72200-A982-4222-8019-39C0A1B02952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84652" y="3405089"/>
            <a:ext cx="7001022" cy="1938953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Sana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Naaz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Fatima</a:t>
            </a:r>
          </a:p>
          <a:p>
            <a:pPr algn="l"/>
            <a:r>
              <a:rPr lang="en-IN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Assistant Professor </a:t>
            </a:r>
          </a:p>
          <a:p>
            <a:pPr algn="l"/>
            <a:r>
              <a:rPr lang="en-IN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Dept. Of Pharmaceutics</a:t>
            </a:r>
          </a:p>
          <a:p>
            <a:pPr algn="l"/>
            <a:r>
              <a:rPr lang="en-IN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St.Peter’s</a:t>
            </a:r>
            <a:r>
              <a:rPr lang="en-IN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Institute Of Pharmaceutical Sciences</a:t>
            </a:r>
          </a:p>
          <a:p>
            <a:endParaRPr lang="en-IN" dirty="0" smtClean="0"/>
          </a:p>
          <a:p>
            <a:endParaRPr lang="en-IN" dirty="0" smtClean="0"/>
          </a:p>
          <a:p>
            <a:endParaRPr lang="en-IN" dirty="0" smtClean="0"/>
          </a:p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6714" y="-168812"/>
            <a:ext cx="9144000" cy="1774209"/>
          </a:xfrm>
        </p:spPr>
        <p:txBody>
          <a:bodyPr>
            <a:normAutofit/>
          </a:bodyPr>
          <a:lstStyle/>
          <a:p>
            <a:r>
              <a:rPr lang="en-US" sz="6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ENZYMES</a:t>
            </a:r>
            <a:endParaRPr lang="en-IN" sz="66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St.-Peters-Institute-of-Pharmaceutical-Sciences 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5734" y="3615397"/>
            <a:ext cx="1322363" cy="1420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91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785" y="600500"/>
            <a:ext cx="11423176" cy="592312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DEFINITATION:-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Enzymes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are biocatalysts – the catalysts of life.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 catalyst is defined as a substance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that increases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velocity or rate of a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chemical reaction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without itself undergoing any change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overall process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Enzymes may be defined as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biocatalysts synthesized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by living cells. They are protein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 nature colloidal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thermolabile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 character,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specific </a:t>
            </a: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in their action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Some special RNA species also act as enzymes and are called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Ribozymes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e.g. hammerhead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ribozyme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St.-Peters-Institute-of-Pharmaceutical-Sciences 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4542" y="198429"/>
            <a:ext cx="1322363" cy="1420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97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18616" y="177422"/>
            <a:ext cx="9347280" cy="63325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IN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functional unit of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enzyme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known as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holoenzyme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which is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often made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 of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apoenzyme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(the protein part)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I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coenzyme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(non-protein organic part).</a:t>
            </a:r>
          </a:p>
          <a:p>
            <a:pPr marL="0" indent="0">
              <a:buNone/>
            </a:pPr>
            <a:r>
              <a:rPr lang="en-I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</a:p>
          <a:p>
            <a:pPr marL="0" indent="0">
              <a:buNone/>
            </a:pPr>
            <a:r>
              <a:rPr lang="en-I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IN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Holoenzyme</a:t>
            </a:r>
            <a:r>
              <a:rPr lang="en-I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IN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Apoenzyme</a:t>
            </a:r>
            <a:r>
              <a:rPr lang="en-I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+  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Coenzyme</a:t>
            </a:r>
          </a:p>
          <a:p>
            <a:pPr marL="0" indent="0">
              <a:buNone/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(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active enzyme)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(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protein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part)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(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protein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part)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3843881" y="2588390"/>
            <a:ext cx="978408" cy="2593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2357" y="3418449"/>
            <a:ext cx="7258929" cy="2588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St.-Peters-Institute-of-Pharmaceutical-Sciences 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4542" y="198429"/>
            <a:ext cx="1322363" cy="1420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92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322729"/>
            <a:ext cx="11739282" cy="6212541"/>
          </a:xfrm>
        </p:spPr>
        <p:txBody>
          <a:bodyPr/>
          <a:lstStyle/>
          <a:p>
            <a:pPr marL="0" indent="0">
              <a:buNone/>
            </a:pPr>
            <a:endParaRPr lang="en-IN" sz="28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IN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ACTIVE </a:t>
            </a:r>
            <a:r>
              <a:rPr lang="en-IN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SITE</a:t>
            </a:r>
            <a:endParaRPr lang="en-US" sz="28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active site (or active centre) of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 enzyme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represents as the small region at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which 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substrate(s) binds and participates in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catalysis.</a:t>
            </a:r>
          </a:p>
          <a:p>
            <a:pPr>
              <a:buNone/>
            </a:pP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SUBSTRATE </a:t>
            </a:r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400" dirty="0" smtClean="0"/>
              <a:t>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reactant in biochemical reaction is termed as substrate. When a substrate binds to an enzyme it forms an enzyme substrate complex. 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3969" y="3440796"/>
            <a:ext cx="4567797" cy="3047720"/>
          </a:xfrm>
          <a:prstGeom prst="rect">
            <a:avLst/>
          </a:prstGeom>
        </p:spPr>
      </p:pic>
      <p:pic>
        <p:nvPicPr>
          <p:cNvPr id="5" name="Picture 4" descr="St.-Peters-Institute-of-Pharmaceutical-Sciences 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7643" y="198430"/>
            <a:ext cx="899262" cy="966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71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190" y="0"/>
            <a:ext cx="10363200" cy="1143000"/>
          </a:xfrm>
        </p:spPr>
        <p:txBody>
          <a:bodyPr>
            <a:normAutofit/>
          </a:bodyPr>
          <a:lstStyle/>
          <a:p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MODE OF ACTION OF ENZYMES:-</a:t>
            </a:r>
            <a:endParaRPr lang="en-US" sz="28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06325" y="1124243"/>
            <a:ext cx="11709009" cy="45720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Enzyme substrate-complex theory (most accepted) has been proposed. </a:t>
            </a: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Michaellis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Menton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(1913) proposed Enzyme substrate complex theory to explain mode of enzyme action.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Enzymes have certain active sites for the attachment of substrate molecule where an enzyme can form an intimate relationship with substrate. 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Enzyme forms a weakly bound compound with substrate which on hydrolysis decomposes into the reaction products.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16591" y="4143009"/>
            <a:ext cx="5514535" cy="1934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St.-Peters-Institute-of-Pharmaceutical-Sciences 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7643" y="198430"/>
            <a:ext cx="899262" cy="96622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1015" y="187290"/>
            <a:ext cx="11774658" cy="627797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en-IN" sz="2800" b="1" u="sng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60000"/>
              </a:lnSpc>
              <a:buNone/>
            </a:pPr>
            <a:r>
              <a:rPr lang="en-IN" sz="3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NOMENCLATURE AND CLASSIFICATION:-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Since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1964, 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IUB system of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enzyme classification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been in force. Enzymes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divided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into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six major classes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(in that order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Oxidoreductases 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Enzymes involved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I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oxidation-reduction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reactions.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Transferases 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Enzymes that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catalyze the </a:t>
            </a:r>
            <a:r>
              <a:rPr lang="en-I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transfer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functional groups.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Hydrolases 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Enzymes that bring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about </a:t>
            </a:r>
            <a:r>
              <a:rPr lang="en-I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hydrolysis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various compounds.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Lyases 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Enzymes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specialized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addition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removal of water, ammonia,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Isomerases 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Enzymes involved in all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I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isomerization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reactions.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Ligases 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Enzymes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catalyzing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synthetic reactions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(Greek : ligate—to bind) where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two molecules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joined together and ATP is used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St.-Peters-Institute-of-Pharmaceutical-Sciences 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7643" y="198430"/>
            <a:ext cx="899262" cy="966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12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91319" y="109182"/>
            <a:ext cx="10563368" cy="6619164"/>
          </a:xfrm>
          <a:prstGeom prst="rect">
            <a:avLst/>
          </a:prstGeom>
        </p:spPr>
      </p:pic>
      <p:pic>
        <p:nvPicPr>
          <p:cNvPr id="3" name="Picture 2" descr="St.-Peters-Institute-of-Pharmaceutical-Sciences 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7643" y="198430"/>
            <a:ext cx="899262" cy="966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69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2137" y="272955"/>
            <a:ext cx="11505063" cy="6305266"/>
          </a:xfrm>
        </p:spPr>
        <p:txBody>
          <a:bodyPr/>
          <a:lstStyle/>
          <a:p>
            <a:pPr marL="0" indent="0">
              <a:buNone/>
            </a:pPr>
            <a:r>
              <a:rPr lang="en-IN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IN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APPLICATIONS </a:t>
            </a:r>
            <a:r>
              <a:rPr lang="en-IN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IN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ENZYMES</a:t>
            </a:r>
            <a:endParaRPr lang="en-IN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Certain enzymes are useful as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therapeutic agents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analytical reagents, in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genetic manipulations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for industrial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applications</a:t>
            </a:r>
          </a:p>
          <a:p>
            <a:pPr marL="0" indent="0">
              <a:buNone/>
            </a:pPr>
            <a:r>
              <a:rPr lang="en-I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Enzymes as therapeutic agents</a:t>
            </a:r>
          </a:p>
          <a:p>
            <a:pPr marL="514350" indent="-514350">
              <a:buAutoNum type="arabicPeriod"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Streptokinase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prepared from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streptococcus is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useful for clearing the blood clots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buAutoNum type="arabicPeriod"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enzyme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asparaginase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used in the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 of </a:t>
            </a:r>
            <a:r>
              <a:rPr lang="en-IN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leukemias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3306" y="3337194"/>
            <a:ext cx="3930555" cy="2306470"/>
          </a:xfrm>
          <a:prstGeom prst="rect">
            <a:avLst/>
          </a:prstGeom>
        </p:spPr>
      </p:pic>
      <p:pic>
        <p:nvPicPr>
          <p:cNvPr id="5" name="Picture 4" descr="St.-Peters-Institute-of-Pharmaceutical-Sciences 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7643" y="198430"/>
            <a:ext cx="899262" cy="966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96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13899" y="232012"/>
            <a:ext cx="11573301" cy="6469039"/>
          </a:xfrm>
        </p:spPr>
        <p:txBody>
          <a:bodyPr/>
          <a:lstStyle/>
          <a:p>
            <a:pPr marL="0" indent="0">
              <a:buNone/>
            </a:pPr>
            <a:endParaRPr lang="en-IN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Enzymes </a:t>
            </a:r>
            <a:r>
              <a:rPr lang="en-I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analytical reagents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enzymes are useful in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laboratory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the measurement of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substrates, drugs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even the activities of other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enzymes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good example is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estimation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plasma glucose by glucose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oxidase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I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peroxidase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method.</a:t>
            </a:r>
          </a:p>
          <a:p>
            <a:endParaRPr lang="en-I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IN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Enzymes as diagnostic agents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Estimation of enzyme activities in biological fluids (particularly plasma/serum) is of great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importance.</a:t>
            </a:r>
          </a:p>
          <a:p>
            <a:r>
              <a:rPr lang="fr-F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e.g</a:t>
            </a:r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F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lipoprotein</a:t>
            </a:r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lipase, </a:t>
            </a:r>
            <a:r>
              <a:rPr lang="fr-F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plasmin</a:t>
            </a:r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thrombin</a:t>
            </a:r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choline </a:t>
            </a:r>
            <a:r>
              <a:rPr lang="fr-F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esterase</a:t>
            </a:r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ceruloplasmin</a:t>
            </a:r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amylase, pepsin, </a:t>
            </a:r>
            <a:r>
              <a:rPr lang="en-IN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trypsin</a:t>
            </a:r>
            <a:r>
              <a:rPr lang="en-I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lipase, </a:t>
            </a:r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lactate dehydrogenase, transaminases, acid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alkaline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phosphatases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creatine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phosphokinase</a:t>
            </a:r>
            <a:r>
              <a:rPr lang="fr-F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etc.</a:t>
            </a:r>
          </a:p>
          <a:p>
            <a:endParaRPr lang="en-IN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St.-Peters-Institute-of-Pharmaceutical-Sciences 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7643" y="198430"/>
            <a:ext cx="899262" cy="966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81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15731</TotalTime>
  <Words>507</Words>
  <Application>Microsoft Office PowerPoint</Application>
  <PresentationFormat>Widescreen</PresentationFormat>
  <Paragraphs>56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Franklin Gothic Book</vt:lpstr>
      <vt:lpstr>Perpetua</vt:lpstr>
      <vt:lpstr>Times New Roman</vt:lpstr>
      <vt:lpstr>Wingdings 2</vt:lpstr>
      <vt:lpstr>Equity</vt:lpstr>
      <vt:lpstr>ENZYMES</vt:lpstr>
      <vt:lpstr>PowerPoint Presentation</vt:lpstr>
      <vt:lpstr>PowerPoint Presentation</vt:lpstr>
      <vt:lpstr>PowerPoint Presentation</vt:lpstr>
      <vt:lpstr>MODE OF ACTION OF ENZYMES:-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SONY</dc:creator>
  <cp:lastModifiedBy>La Pulga</cp:lastModifiedBy>
  <cp:revision>47</cp:revision>
  <dcterms:created xsi:type="dcterms:W3CDTF">2023-04-04T08:58:31Z</dcterms:created>
  <dcterms:modified xsi:type="dcterms:W3CDTF">2025-03-01T04:45:33Z</dcterms:modified>
</cp:coreProperties>
</file>