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92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1" r:id="rId12"/>
    <p:sldId id="270" r:id="rId13"/>
    <p:sldId id="272" r:id="rId14"/>
    <p:sldId id="273" r:id="rId15"/>
    <p:sldId id="275" r:id="rId16"/>
    <p:sldId id="274" r:id="rId17"/>
    <p:sldId id="280" r:id="rId18"/>
    <p:sldId id="281" r:id="rId19"/>
    <p:sldId id="279" r:id="rId20"/>
    <p:sldId id="277" r:id="rId21"/>
    <p:sldId id="278" r:id="rId22"/>
    <p:sldId id="282" r:id="rId23"/>
    <p:sldId id="283" r:id="rId24"/>
    <p:sldId id="284" r:id="rId25"/>
    <p:sldId id="285" r:id="rId26"/>
    <p:sldId id="286" r:id="rId27"/>
    <p:sldId id="28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89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>
            <a:lvl1pPr algn="ctr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D4BE4-74C4-401B-B26A-340355A78186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7B52F-7E5C-4FF1-B3B9-F95451FB3D27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168517" y="4345559"/>
            <a:ext cx="609600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IN" b="1" dirty="0" err="1">
                <a:solidFill>
                  <a:srgbClr val="000099"/>
                </a:solidFill>
                <a:latin typeface="Comic Sans MS" panose="030F0702030302020204" pitchFamily="66" charset="0"/>
                <a:sym typeface="+mn-ea"/>
              </a:rPr>
              <a:t>Dr.B.Padma</a:t>
            </a:r>
            <a:endParaRPr lang="en-IN" sz="1800" b="1" dirty="0">
              <a:solidFill>
                <a:srgbClr val="000099"/>
              </a:solidFill>
              <a:latin typeface="Comic Sans MS" panose="030F0702030302020204" pitchFamily="66" charset="0"/>
            </a:endParaRPr>
          </a:p>
          <a:p>
            <a:r>
              <a:rPr lang="en-IN" dirty="0" smtClean="0">
                <a:latin typeface="Comic Sans MS" panose="030F0702030302020204" pitchFamily="66" charset="0"/>
                <a:sym typeface="+mn-ea"/>
              </a:rPr>
              <a:t>Asst</a:t>
            </a:r>
            <a:r>
              <a:rPr lang="en-IN" dirty="0">
                <a:latin typeface="Comic Sans MS" panose="030F0702030302020204" pitchFamily="66" charset="0"/>
                <a:sym typeface="+mn-ea"/>
              </a:rPr>
              <a:t>. Professor</a:t>
            </a:r>
            <a:endParaRPr lang="en-IN" sz="1800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  <a:sym typeface="+mn-ea"/>
              </a:rPr>
              <a:t>Dept. of Pharmaceutical chemistry</a:t>
            </a:r>
            <a:endParaRPr lang="en-IN" sz="1800" dirty="0">
              <a:latin typeface="Comic Sans MS" panose="030F0702030302020204" pitchFamily="66" charset="0"/>
            </a:endParaRPr>
          </a:p>
          <a:p>
            <a:r>
              <a:rPr lang="en-IN" dirty="0">
                <a:latin typeface="Comic Sans MS" panose="030F0702030302020204" pitchFamily="66" charset="0"/>
                <a:sym typeface="+mn-ea"/>
              </a:rPr>
              <a:t>St Peters Institute of Pharmaceutical sciences</a:t>
            </a:r>
            <a:endParaRPr lang="en-IN" dirty="0">
              <a:latin typeface="Comic Sans MS" panose="030F0702030302020204" pitchFamily="66" charset="0"/>
            </a:endParaRPr>
          </a:p>
          <a:p>
            <a:r>
              <a:rPr lang="en-IN" dirty="0" err="1">
                <a:latin typeface="Comic Sans MS" panose="030F0702030302020204" pitchFamily="66" charset="0"/>
                <a:sym typeface="+mn-ea"/>
              </a:rPr>
              <a:t>Hanamkonda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048192" y="1638300"/>
            <a:ext cx="7698105" cy="1052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SULPHONAMIDES AND SULPHONES</a:t>
            </a: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4115" y="163830"/>
            <a:ext cx="10201275" cy="58032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Sulphur atom should be directly linked to the benzene ring.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Replacement of benzene ring by other ring systems or the introduction of additional substituents on it decreases or abolishes its activity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Exchange of the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–SONH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–CONH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reduces the activity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231F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N-1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-substituted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activity varies with the nature of the substituent at the amino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group. With substituents imparting electron-rich characters to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bacteriostatic activity increases.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Heterocyclic substituents lead to highly potent derivatives, while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contain a single benzene ring at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N-1 position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are considerably more toxic than heterocyclic ring analogues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231F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free aromatic amino groups should reside para to the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group. Its replacement at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ortho or meta position results in compounds devoid of antibacterial activity.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active form of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 the ionized, maximum activity that is observed between the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pKa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values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6.6–7.4.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40363" y="1096645"/>
            <a:ext cx="1116203" cy="11162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1715" y="1437640"/>
            <a:ext cx="9849485" cy="35210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 for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function destroys the activity, but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replacement by 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sulphinic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acid group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(–SO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acetylation of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N-4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position retains back the activity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Meta-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bind to the basic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arginine, histidine, and lysine sites of proteins.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binding groups are alkyl, alkoxy, and halides. The binding affects the activity of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protein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protein binding appears to modulate the availability of the drug and its half-life.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The lipid solubility influences the pharmacokinetic and antibacterial activity, and so increases the half life and antibacterial activity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943610" y="749935"/>
            <a:ext cx="9633585" cy="57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Substitutions in the benzene ring of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sulphonamides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produced inactive compounds.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Substitution of free sulphonic acid 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(–SO3H)</a:t>
            </a:r>
            <a:endParaRPr lang="en-US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2510" y="747395"/>
            <a:ext cx="9599295" cy="35934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 for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function destroys the activity, but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replacement by 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sulphinic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acid group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(–SOH)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acetylation of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N-4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position retains back the activity.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Meta-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bind to the basic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arginine, histidine, and lysine sites of proteins.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binding groups are alkyl, alkoxy, and halides. The binding affects the activity of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protein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binding appears to modulate the availability of the drug and its half-life.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The lipid solubility influences the pharmacokinetic and antibacterial activity, and so increases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95252" y="127819"/>
            <a:ext cx="53487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BookmanOldStyle-Bold"/>
              </a:rPr>
              <a:t>S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ynthesis of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Sulphacetamide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037" y="865239"/>
            <a:ext cx="4155821" cy="1700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019" y="2762864"/>
            <a:ext cx="8593393" cy="3873909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54244" y="373626"/>
            <a:ext cx="3647769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929" y="1076613"/>
            <a:ext cx="4365524" cy="17873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387" y="3006562"/>
            <a:ext cx="8603225" cy="3851438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48406" y="218456"/>
            <a:ext cx="389357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Trimethoprim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31" y="587788"/>
            <a:ext cx="9694607" cy="6270212"/>
          </a:xfrm>
          <a:prstGeom prst="rect">
            <a:avLst/>
          </a:prstGeom>
        </p:spPr>
      </p:pic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67432" y="117675"/>
            <a:ext cx="60960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(DDS,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Diaminodiphenyl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sulphone)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632" y="720785"/>
            <a:ext cx="5299587" cy="19240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212" y="2906985"/>
            <a:ext cx="9045677" cy="2677737"/>
          </a:xfrm>
          <a:prstGeom prst="rect">
            <a:avLst/>
          </a:prstGeom>
        </p:spPr>
      </p:pic>
      <p:pic>
        <p:nvPicPr>
          <p:cNvPr id="5" name="Picture 4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5511" y="117987"/>
            <a:ext cx="8917858" cy="6800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Mechanism of action: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Sulfonamides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 Trimethoprim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Sulfanilamide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a competitive inhibitor of bacterial enzyme dihydropteroate synthetase. This enzyme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normally uses para-aminobenzoic acid (PABA) for synthesizing the necessary folic acid. The inhibited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reaction is normally necessary in these organisms for the synthesis of folic acid. Without it, bacteria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cannot replicate.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Trimethoprim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reversible inhibitor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dihydrofolate reductase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one of the principal enzymes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catalyzing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formation of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tetrahydrofolic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acid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THF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from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dihydrofolic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acid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DHF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Tetrahydrofolic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acid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necessary for the biosynthesis of bacterial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nucleic acids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proteins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ultimately for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continued bacterial survival-inhibiting its synthesis, then, results in bactericidal activity. Trimethoprim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binds with a much stronger affinity to bacterial dihydrofolate reductase as compared to its mammalian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counterpart, allowing trimethoprim to selectively interfere with bacterial biosynthetic processes.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IN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Trimethoprim </a:t>
            </a:r>
            <a:r>
              <a:rPr lang="en-I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exerts a </a:t>
            </a:r>
            <a:r>
              <a:rPr lang="en-IN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synergistic effect </a:t>
            </a:r>
            <a:r>
              <a:rPr lang="en-I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IN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sulfonamides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 </a:t>
            </a:r>
            <a:endParaRPr lang="en-IN" dirty="0"/>
          </a:p>
          <a:p>
            <a:endParaRPr lang="en-IN" dirty="0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6916" y="226143"/>
            <a:ext cx="7541342" cy="2584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Trimethoprim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often given in combination with 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sulfamethoxazole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inhibits the preceding step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bacterial protein synthesis-given together, sulfamethoxazole and trimethoprim inhibit two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consecutive steps in the biosynthesis of bacterial nucleic acids and proteins. As a monotherapy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trimethoprim is considered bacteriostatic, but in combination with sulfamethoxazole is thought to exert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bactericidal activity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" y="2674620"/>
            <a:ext cx="7320915" cy="4117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950" y="2487295"/>
            <a:ext cx="3693795" cy="4227830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9935" y="285135"/>
            <a:ext cx="10569678" cy="486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dirty="0">
              <a:solidFill>
                <a:srgbClr val="000000"/>
              </a:solidFill>
              <a:latin typeface="BookmanOldStyle-Bold"/>
            </a:endParaRPr>
          </a:p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Side effects </a:t>
            </a:r>
            <a:endParaRPr lang="en-US" sz="2800" b="1" dirty="0">
              <a:solidFill>
                <a:srgbClr val="000000"/>
              </a:solidFill>
              <a:effectLst/>
              <a:latin typeface="BookmanOldStyle-Bold"/>
            </a:endParaRPr>
          </a:p>
          <a:p>
            <a:endParaRPr lang="en-US" sz="2800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ulfonamides have the potential to cause a variety of untoward reactions, including urinary tract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disorders, haemopoietic disorders, and hypersensitivity reactions.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When used in large dose, it may develop a strong allergic reaction. One of the most serious is 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Stevens </a:t>
            </a:r>
            <a:endParaRPr lang="en-US" dirty="0"/>
          </a:p>
          <a:p>
            <a:r>
              <a:rPr lang="en-US" i="1" dirty="0">
                <a:solidFill>
                  <a:srgbClr val="000000"/>
                </a:solidFill>
                <a:effectLst/>
                <a:latin typeface="BookmanOldStyle-Italic"/>
              </a:rPr>
              <a:t>J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ohnson syndrome </a:t>
            </a:r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(or toxic epidermal necrolysis).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Some of the original sulfonamide drugs were derived from azo dyes and had the interesting effect of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temporarily turning the patient red.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N.B- Stevens-Johnson syndrome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(SJS)</a:t>
            </a:r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is a life-threatening condition affecting the skin, in which due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to cell death the epidermis separates from the dermis. The syndrome is thought to be a hypersensitivity</a:t>
            </a:r>
            <a:endParaRPr lang="en-IN" dirty="0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0050" y="1870075"/>
            <a:ext cx="9360535" cy="42310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Sulfonamides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Sulphonamides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) are a group of man-made (synthetic) medicines that contain the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sulfonamide chemical group. They may also be called sulfa drugs.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Some sulfonamides are also devoid of antibacterial activity, e.g., the anticonvulsant (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Sultiame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 The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sulfonylureas and thiazide diuretics are newer drug groups based upon the antibacterial sulfonamides.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The first sulfonamide was trade named Prontosil, which is a prodrug Prontosil, the first commercially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available antibacterial with a relatively broad effect (against Gram-positive cocci but not against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enterobacteria). </a:t>
            </a:r>
            <a:endParaRPr lang="en-IN" dirty="0"/>
          </a:p>
        </p:txBody>
      </p:sp>
      <p:sp>
        <p:nvSpPr>
          <p:cNvPr id="2" name="Text Box 1"/>
          <p:cNvSpPr txBox="1"/>
          <p:nvPr/>
        </p:nvSpPr>
        <p:spPr>
          <a:xfrm>
            <a:off x="3008630" y="367030"/>
            <a:ext cx="6174105" cy="851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AND SULPHONES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758315" y="1218565"/>
            <a:ext cx="4916170" cy="791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3831" y="835742"/>
            <a:ext cx="8180439" cy="4707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Adverse reactions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manifestation of a hypersensitivity reaction to sulfa drugs are rash and hives.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there are several life-threatening manifestations of hypersensitivity to sulfa drugs,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including Stevens-Johnson syndrome, toxic epidermal necrolysis, agranulocytosis, hemolytic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anemia, thrombocytopenia, and fulminant hepatic necrosis, among others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ii) The sulfonamide antibiotic chemical structures are implicated in the hypersensitivity reactions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the class.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The first is the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N1 heterocyclic ring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causes a type I hypersensitivity reaction.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The second is the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N4 amino nitrogen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that, in a stereospecific process, forms reactive metabolites that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3226" y="169296"/>
            <a:ext cx="890802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(DDS,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Diaminodiphenyl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sulphone)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6413" y="973395"/>
            <a:ext cx="9458632" cy="159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Mechanism of action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As an antibacterial, Dapsone inhibits bacterial synthesis of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dihydrofolic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via competition with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para-aminobenzoate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active site of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dihydropteroate synthase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en-IN" dirty="0"/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796413" y="3008601"/>
            <a:ext cx="9714271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Adverse effects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The most prominent side-effects of this drug are dose-related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hemolysis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(which may lead to hemolytic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anemia) and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methemoglobinemia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Toxic hepatitis and cholestatic jaundice.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Other adverse effects include nausea, headache, and rash (which are common), and insomnia,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psychosis, and peripheral neuropathy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5573" y="122860"/>
            <a:ext cx="9497961" cy="406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is commonly used in combination with rifampicin and clofazimine for the treatment of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leprosy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also used to both treat and prevent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pneumocystis pneumonia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toxoplasmosis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by mouth was one of the first medications used to treat moderate to severe 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acne vulgaris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useful in the prevention of malaria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also used to treat Autoimmune disease (like Cutaneous lupus erythematosus, Idiopathic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thrombocytopenic purpura, Chronic spontaneous urticaria, Relapsing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polychondritis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also used in treatment of Dermatitis herpetiformis and generalized granuloma annulare.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 has been used as a monomer in the design of dye adsorbent polymers.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6659" y="70973"/>
            <a:ext cx="609600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rimethoprim/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4167" y="743135"/>
            <a:ext cx="8239433" cy="6677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Lung infections (pneumonia or PJP) caused by a bacterium called </a:t>
            </a:r>
            <a:r>
              <a:rPr lang="en-I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Pneumocystis </a:t>
            </a:r>
            <a:r>
              <a:rPr lang="en-IN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jirovecii</a:t>
            </a:r>
            <a:r>
              <a:rPr lang="en-IN" sz="1800" i="1" dirty="0">
                <a:solidFill>
                  <a:srgbClr val="000000"/>
                </a:solidFill>
                <a:effectLst/>
                <a:latin typeface="BookmanOldStyle-Italic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(previously P. carinii). </a:t>
            </a:r>
            <a:endParaRPr lang="en-IN" dirty="0"/>
          </a:p>
          <a:p>
            <a:endParaRPr lang="en-IN" dirty="0"/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It is used for skin infections, travellers’ diarrhoea, and </a:t>
            </a:r>
            <a:r>
              <a:rPr lang="en-IN" sz="18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cholera.Infections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caused by a bacterium called Toxoplasma (toxoplasmosis).</a:t>
            </a:r>
            <a:r>
              <a:rPr lang="en-IN" sz="180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 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Urinary bladder or urinary tract infections (water infections) </a:t>
            </a:r>
          </a:p>
          <a:p>
            <a:endParaRPr lang="en-IN" dirty="0"/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Respiratory tract infections such as bronchitis.</a:t>
            </a:r>
          </a:p>
          <a:p>
            <a:endParaRPr lang="en-IN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Ear infections such as otitis media An infection called nocardiosis which can affect the lungs, skin and brain. </a:t>
            </a:r>
            <a:r>
              <a:rPr lang="en-IN" sz="180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 </a:t>
            </a:r>
          </a:p>
          <a:p>
            <a:endParaRPr lang="en-IN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It may be used both to treat and prevent pneumocystis pneumonia in people with HIV/AIDS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It can be given by orally or intravenously. </a:t>
            </a:r>
            <a:endParaRPr lang="en-US" dirty="0"/>
          </a:p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S</a:t>
            </a:r>
            <a:r>
              <a:rPr lang="en-US" sz="24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ide effects</a:t>
            </a:r>
          </a:p>
          <a:p>
            <a:endParaRPr lang="en-US" sz="2400" b="1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endParaRPr lang="en-US" sz="2400" b="1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endParaRPr lang="en-IN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15844" y="448441"/>
            <a:ext cx="60960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5844" y="6040227"/>
            <a:ext cx="7177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latin typeface="Bookman Old Style" panose="02050604050505020204" pitchFamily="18" charset="0"/>
              </a:rPr>
              <a:t>   N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ausea, vomiting, rash, and </a:t>
            </a:r>
            <a:r>
              <a:rPr lang="en-US" sz="18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diarrhoea</a:t>
            </a:r>
            <a:r>
              <a:rPr lang="en-US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  <a:endParaRPr lang="en-IN" dirty="0"/>
          </a:p>
        </p:txBody>
      </p:sp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984" y="1818332"/>
            <a:ext cx="7059561" cy="44835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7858" y="555524"/>
            <a:ext cx="60960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Mechanism of Action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79120"/>
            <a:ext cx="10526395" cy="59340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IN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Sulphamethizole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Cystitis, Genital tract inflammation,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Gonorrhea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Nephritis, Prostatitis, Urinary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Tract Infection and Vaginal Inflammation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Sulphaisoxazole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Infections, Meningococcal Meningitis, Acute Otitis Media, Trachoma,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Inclusion Conjunctivitis, Nocardiosis, Chancroid, Toxoplasmosis, Malaria and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Bacterial Infections.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Sulfamethazine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bacterial infections causing bronchitis, prostatitis, Bacterial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Conjunctivitis, Endometritis, Furuncle, Streptococcal Sore Throat, Ulcers and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Urinary Tract Infections.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Sulfacetamide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of Bacterial Vaginitis, Keratitis, Acute Conjunctivitis, Acne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Vulgaris, Conjunctivitis, Trachoma, Superficial Ocular Infections and Blepharitis.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Sulphapyridine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of Dermatitis Herpetiformis, Benign Mucous M</a:t>
            </a:r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embrane </a:t>
            </a:r>
            <a:endParaRPr lang="en-IN" dirty="0"/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Pemphigoid and Pyoderma Gangrenosum.</a:t>
            </a:r>
            <a:endParaRPr lang="en-IN" dirty="0"/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4420" y="-635"/>
            <a:ext cx="10553700" cy="71285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IN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Sulfamethoxazole is indicated in combination with trimethoprim, in </a:t>
            </a:r>
          </a:p>
          <a:p>
            <a:r>
              <a:rPr lang="en-IN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various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formulations, for the following infections caused by bacteria with documented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susceptibility: urinary tract infections, acute otitis media in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pediatric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patients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(when clinically indicated), acute exacerbations of chronic bronchitis in adults,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enteritis caused by susceptible Shigella, prophylaxis and treatment of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Pneumocystis </a:t>
            </a:r>
            <a:r>
              <a:rPr lang="en-IN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jiroveci</a:t>
            </a:r>
            <a:r>
              <a:rPr lang="en-I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pneumonia, and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travelers'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caused by enterotoxigenic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E. coli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Additional indications include the adjunctive treatment of cholera,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bacillary dysentery, nocardiosis, and second-line treatment of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brucellosis in combination with gentamicin or rifampicin.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Sulphadiazine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of rheumatic fever, Nocardiosis, Plague, Plasmodium Infections,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Toxoplasmosis, Trachoma, Urinary Tract Infection, Wound Infections, Bacterial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otitis media caused by Haemophilus influenzae, Prophylaxis of Rheumatic fever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Recurrent Rheumatic fever and meningococcal meningitis.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Mafenide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Indicated for use as an adjunctive topical antimicrobial agent to control bacterial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infection when used under moist dressings over meshed autografts on excised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burn wounds (Second Degree Burns and Third-Degree Burns).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Sulfasalazine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of Crohn's disease, Crohn's Disease (CD), Polyarticular juvenile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rheumatoid arthritis, chronic or unspecified, Proctitis, Rheumatoid Arthritis,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Ulcerative Colitis, Mild Ulcerative Colitis, Moderate Ulcerative colitis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433445" y="2552700"/>
            <a:ext cx="64979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9368" y="540774"/>
            <a:ext cx="7934632" cy="4615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can be classified in a variety of ways: </a:t>
            </a:r>
            <a:endParaRPr lang="en-IN" sz="3600" b="1" dirty="0">
              <a:solidFill>
                <a:srgbClr val="231F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On the basis of the site of action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for general infection: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Sulphanilamide, Sulphapyridine, Sulphadiazine,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Sulphamethoxacine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for urinary tract infections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Sulphaisoxazole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Sulphathiazole.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for intestinal infections: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Phthalylsulphathiazole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Succinyl sulphathiazole,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Sulphasalazine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(iv)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for local infections: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Sulpahacetamide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Mafenamide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Silver sulphadiazine.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r>
              <a:rPr lang="en-IN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for dermatitis: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Dapsone,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Solapsone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(vi) </a:t>
            </a:r>
            <a:r>
              <a:rPr lang="en-IN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 in combination: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Trimethoprim with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2052" y="835743"/>
            <a:ext cx="8091948" cy="4030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On the basis of the pharmacokinetic properties</a:t>
            </a:r>
            <a:r>
              <a:rPr lang="en-I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Poorly absorbed sulphonamides (locally acting sulphonamides)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Sulphasalazine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Phthalylsulphathiazole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Sulphaguanidine,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Salicylazo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sulphapyridine, Succinyl sulpha thiazole. </a:t>
            </a: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IN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Rapidly absorbed and rapidly excreted (systemic </a:t>
            </a:r>
            <a:r>
              <a:rPr lang="en-IN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sulphanamides</a:t>
            </a:r>
            <a:r>
              <a:rPr lang="en-IN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Sulphaisoxazole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Sulphadiazine,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Sulphadimidine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Sulphafurazole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Sulphasomidine,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Sulphamethiazole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Sulphacetamide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Sulphachlorpyridazine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IN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Topically used sulphonamides: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Sulphacetamide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Mafenide, Sulphathiazole, Silver sulphadiazine.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594" y="206477"/>
            <a:ext cx="8947354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On the basis of the pharmacological activity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Antibacterial agents: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Sulphadiazine,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soxazole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Drugs used in dermatitis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Dapsone.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594" y="1230856"/>
            <a:ext cx="9851922" cy="4492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2800" b="1" dirty="0">
              <a:solidFill>
                <a:srgbClr val="000000"/>
              </a:solidFill>
              <a:latin typeface="BookmanOldStyle-Bold"/>
            </a:endParaRPr>
          </a:p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On the basis of the duration of action</a:t>
            </a:r>
            <a:endParaRPr lang="en-IN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  <a:p>
            <a:r>
              <a:rPr lang="en-IN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Extra-long-acting sulphonamides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(half-life greater than 50 h):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Sulphasalazine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Sulphaclomide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Sulphalene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Long-acting sulphonamides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(half-life greater than 24 h):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Sulphadoxine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Sulphadimethoxine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Sulphamethoxy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pyridazine,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Sulphamethoxydiazine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Sulphaphenazole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Intermediate-acting sulphonamides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(half-life between 10–24 h):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Sulphasomizole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(iv)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Short-acting sulphonamides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(half-life less than 20 h):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Sulphamethiazole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sulphaisoxazole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Injectable 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(soluble sulpha drugs):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Sulphafurazole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Sulphadiazine,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Sulphamethoxine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5406" y="570272"/>
            <a:ext cx="8288594" cy="34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2800" b="1" dirty="0">
              <a:solidFill>
                <a:srgbClr val="000000"/>
              </a:solidFill>
              <a:latin typeface="BookmanOldStyle-Bold"/>
            </a:endParaRPr>
          </a:p>
          <a:p>
            <a:endParaRPr lang="en-IN" sz="2800" b="1" dirty="0">
              <a:solidFill>
                <a:srgbClr val="000000"/>
              </a:solidFill>
              <a:latin typeface="BookmanOldStyle-Bold"/>
            </a:endParaRPr>
          </a:p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On the basis of the chemical structure</a:t>
            </a:r>
            <a:endParaRPr lang="en-IN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N-1 substituted sulphonamide: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Sulphadiazine,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Sulphacetamide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Sulphadimidine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N-4 substituted sulphonamides (prodrugs): 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Prontosil.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N-1 and N-4 substituted sulphonamides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Succinyl sulphathiazole,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Phthalylsulphathiazole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(iv) </a:t>
            </a:r>
            <a:r>
              <a:rPr lang="en-IN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Miscellaneous: </a:t>
            </a:r>
            <a:r>
              <a:rPr lang="en-IN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Mefenide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sodium.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707923" y="271663"/>
            <a:ext cx="8350046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Structures of </a:t>
            </a:r>
            <a:r>
              <a:rPr lang="en-IN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Sulfonamide</a:t>
            </a:r>
            <a:r>
              <a:rPr lang="en-I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deriva</a:t>
            </a:r>
            <a:r>
              <a:rPr lang="en-IN" sz="1800" b="1" dirty="0">
                <a:solidFill>
                  <a:srgbClr val="000000"/>
                </a:solidFill>
                <a:effectLst/>
                <a:latin typeface="BookmanOldStyle-Bold"/>
              </a:rPr>
              <a:t>tives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255" y="0"/>
            <a:ext cx="5154930" cy="13671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10" y="1049020"/>
            <a:ext cx="9126220" cy="5808980"/>
          </a:xfrm>
          <a:prstGeom prst="rect">
            <a:avLst/>
          </a:prstGeom>
        </p:spPr>
      </p:pic>
      <p:pic>
        <p:nvPicPr>
          <p:cNvPr id="5" name="Picture 4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17899" y="1188085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341" y="314632"/>
            <a:ext cx="8475407" cy="6459794"/>
          </a:xfrm>
          <a:prstGeom prst="rect">
            <a:avLst/>
          </a:prstGeom>
        </p:spPr>
      </p:pic>
      <p:pic>
        <p:nvPicPr>
          <p:cNvPr id="4" name="Picture 3" descr="SPIP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44414" y="157315"/>
            <a:ext cx="5761702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FF0000"/>
                </a:solidFill>
                <a:effectLst/>
                <a:latin typeface="BookmanOldStyle-Bold"/>
              </a:rPr>
              <a:t>S</a:t>
            </a:r>
            <a:r>
              <a:rPr lang="en-IN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 of </a:t>
            </a:r>
            <a:r>
              <a:rPr lang="en-I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endParaRPr lang="en-I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298" y="735174"/>
            <a:ext cx="3342967" cy="14770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5239" y="2212257"/>
            <a:ext cx="9311148" cy="2522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major features of SAR of </a:t>
            </a: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sulphonamides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include the following: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Sulphanilamide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skeleton is the minimum structural requirement for antibacterial activity.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amino- and sulphonyl-groups on the benzene ring are essential and should be in </a:t>
            </a:r>
            <a:r>
              <a:rPr lang="en-US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position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N-4 </a:t>
            </a:r>
            <a:r>
              <a:rPr lang="en-US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amino group could be</a:t>
            </a:r>
            <a:r>
              <a:rPr lang="en-US" sz="1800" dirty="0">
                <a:solidFill>
                  <a:srgbClr val="231F20"/>
                </a:solidFill>
                <a:effectLst/>
                <a:latin typeface="Bookman Old Style" panose="02050604050505020204" pitchFamily="18" charset="0"/>
              </a:rPr>
              <a:t> modified to be prodrugs, which are converted to free amino function in vivo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218" y="4796616"/>
            <a:ext cx="5354182" cy="1771331"/>
          </a:xfrm>
          <a:prstGeom prst="rect">
            <a:avLst/>
          </a:prstGeom>
        </p:spPr>
      </p:pic>
      <p:pic>
        <p:nvPicPr>
          <p:cNvPr id="6" name="Picture 5" descr="SPIPS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7955" y="209677"/>
            <a:ext cx="1428572" cy="142857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2026</Words>
  <Application>Microsoft Office PowerPoint</Application>
  <PresentationFormat>Widescreen</PresentationFormat>
  <Paragraphs>211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Bookman Old Style</vt:lpstr>
      <vt:lpstr>BookmanOldStyle-Bold</vt:lpstr>
      <vt:lpstr>BookmanOldStyle-Italic</vt:lpstr>
      <vt:lpstr>Calibri</vt:lpstr>
      <vt:lpstr>Calibri Light</vt:lpstr>
      <vt:lpstr>Comic Sans MS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bunny bunny</dc:creator>
  <cp:lastModifiedBy>La Pulga</cp:lastModifiedBy>
  <cp:revision>20</cp:revision>
  <dcterms:created xsi:type="dcterms:W3CDTF">2025-02-26T09:37:00Z</dcterms:created>
  <dcterms:modified xsi:type="dcterms:W3CDTF">2025-03-01T06:53:51Z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1D4819546CE444CD9DCD2351855A090C_13</vt:lpwstr>
  </property>
  <property fmtid="{D5CDD505-2E9C-101B-9397-08002B2CF9AE}" pid="3" name="KSOProductBuildVer">
    <vt:lpwstr>1033-12.2.0.20323</vt:lpwstr>
  </property>
</Properties>
</file>